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6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1" y="274320"/>
            <a:ext cx="8532055" cy="516401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圆角矩形 9"/>
          <p:cNvSpPr/>
          <p:nvPr/>
        </p:nvSpPr>
        <p:spPr>
          <a:xfrm>
            <a:off x="418597" y="361802"/>
            <a:ext cx="8306809" cy="259080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2376" y="1516838"/>
            <a:ext cx="7772400" cy="15240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722376" y="3070860"/>
            <a:ext cx="7772400" cy="7620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152900"/>
            <a:ext cx="8183880" cy="8763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441960"/>
            <a:ext cx="8183880" cy="34899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44504"/>
            <a:ext cx="1981200" cy="4381499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444502"/>
            <a:ext cx="5943600" cy="43815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152900"/>
            <a:ext cx="8183880" cy="8763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441960"/>
            <a:ext cx="8183880" cy="348996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1" y="274320"/>
            <a:ext cx="8532055" cy="516401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7" y="361802"/>
            <a:ext cx="8306809" cy="3617774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107180"/>
            <a:ext cx="8183880" cy="563880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4687070"/>
            <a:ext cx="8183880" cy="350520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441960"/>
            <a:ext cx="3931920" cy="36576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441960"/>
            <a:ext cx="3931920" cy="36576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152900"/>
            <a:ext cx="8183880" cy="87630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482865"/>
            <a:ext cx="3931920" cy="660135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482865"/>
            <a:ext cx="3931920" cy="660135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206500"/>
            <a:ext cx="3931920" cy="290830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206500"/>
            <a:ext cx="3931920" cy="290830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1" y="274320"/>
            <a:ext cx="8532055" cy="516401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444500"/>
            <a:ext cx="2971800" cy="7620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206502"/>
            <a:ext cx="2971800" cy="3505093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3" y="775120"/>
            <a:ext cx="4626159" cy="39370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1" y="274320"/>
            <a:ext cx="8532055" cy="516401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1" y="361802"/>
            <a:ext cx="2324605" cy="36195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176713"/>
            <a:ext cx="8229600" cy="87630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44500"/>
            <a:ext cx="2240280" cy="350956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363140"/>
            <a:ext cx="5925312" cy="36195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1" y="274320"/>
            <a:ext cx="8532055" cy="516401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圆角矩形 8"/>
          <p:cNvSpPr/>
          <p:nvPr/>
        </p:nvSpPr>
        <p:spPr>
          <a:xfrm>
            <a:off x="418597" y="361802"/>
            <a:ext cx="8306809" cy="45720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154658"/>
            <a:ext cx="8183880" cy="8763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441960"/>
            <a:ext cx="8183880" cy="348996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5093230"/>
            <a:ext cx="228600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2016/7/7</a:t>
            </a:fld>
            <a:endParaRPr lang="zh-CN" altLang="en-US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5093230"/>
            <a:ext cx="22860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5093230"/>
            <a:ext cx="45720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2016</a:t>
            </a:r>
            <a:r>
              <a:rPr lang="zh-CN" altLang="en-US" dirty="0" smtClean="0">
                <a:solidFill>
                  <a:schemeClr val="tx1"/>
                </a:solidFill>
              </a:rPr>
              <a:t>年河南省全民健康促进会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心血管</a:t>
            </a:r>
            <a:r>
              <a:rPr lang="zh-CN" altLang="en-US" dirty="0" smtClean="0">
                <a:solidFill>
                  <a:schemeClr val="tx1"/>
                </a:solidFill>
              </a:rPr>
              <a:t>病防治专业委员会年会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zh-CN" altLang="en-US" sz="3600" b="1" dirty="0" smtClean="0"/>
              <a:t>专家介绍</a:t>
            </a:r>
            <a:endParaRPr lang="zh-CN" alt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39290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刘煜昊  教授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428608"/>
            <a:ext cx="5500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/>
              <a:t>河南省人民医院  主任医师  博士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卫计委先心介入培训</a:t>
            </a:r>
            <a:r>
              <a:rPr lang="zh-CN" altLang="en-US" dirty="0" smtClean="0"/>
              <a:t>导师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亚太</a:t>
            </a:r>
            <a:r>
              <a:rPr lang="zh-CN" altLang="en-US" dirty="0" smtClean="0"/>
              <a:t>心脏联盟结构性心脏病</a:t>
            </a:r>
            <a:r>
              <a:rPr lang="zh-CN" altLang="en-US" dirty="0" smtClean="0"/>
              <a:t>委员会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中国</a:t>
            </a:r>
            <a:r>
              <a:rPr lang="zh-CN" altLang="en-US" dirty="0" smtClean="0"/>
              <a:t>医师协会心血管病分会结构性心脏病委员会</a:t>
            </a:r>
            <a:r>
              <a:rPr lang="zh-CN" altLang="en-US" dirty="0" smtClean="0"/>
              <a:t>委员河南省全民健康促进会</a:t>
            </a:r>
            <a:r>
              <a:rPr lang="zh-CN" altLang="en-US" dirty="0" smtClean="0"/>
              <a:t>心血管病防治专业委员会副</a:t>
            </a:r>
            <a:r>
              <a:rPr lang="zh-CN" altLang="en-US" dirty="0" smtClean="0"/>
              <a:t>主任委员</a:t>
            </a:r>
            <a:endParaRPr lang="en-US" altLang="zh-CN" dirty="0" smtClean="0"/>
          </a:p>
        </p:txBody>
      </p:sp>
      <p:pic>
        <p:nvPicPr>
          <p:cNvPr id="7" name="图片 6" descr="20140509132350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7"/>
            <a:ext cx="2214578" cy="33082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.hiphotos.baidu.com/baike/w%3D268/sign=74be2d9fd739b6004dce08b1d1513526/00e93901213fb80e1a9c4fab34d12f2eb93894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8"/>
            <a:ext cx="2428892" cy="32782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39290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高传玉  教授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428608"/>
            <a:ext cx="5500726" cy="421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dirty="0" smtClean="0"/>
              <a:t>河南省心血管病医院副院长、心血管内科主任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医学博士 博士生导师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河南省著名心脏科内专家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河南省医学会心血管病学分会主任委员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中华医学会心血管病学分会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享受国务院特殊津贴</a:t>
            </a:r>
            <a:r>
              <a:rPr lang="zh-CN" altLang="en-US" dirty="0" smtClean="0"/>
              <a:t>专家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全国</a:t>
            </a:r>
            <a:r>
              <a:rPr lang="zh-CN" altLang="en-US" dirty="0" smtClean="0"/>
              <a:t>劳动模范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主编专著</a:t>
            </a:r>
            <a:r>
              <a:rPr lang="en-US" altLang="zh-CN" dirty="0" smtClean="0"/>
              <a:t>7</a:t>
            </a:r>
            <a:r>
              <a:rPr lang="zh-CN" altLang="en-US" dirty="0" smtClean="0"/>
              <a:t>部，在国内外杂志上发表论文</a:t>
            </a:r>
            <a:r>
              <a:rPr lang="en-US" altLang="zh-CN" dirty="0" smtClean="0"/>
              <a:t>152</a:t>
            </a:r>
            <a:r>
              <a:rPr lang="zh-CN" altLang="en-US" dirty="0" smtClean="0"/>
              <a:t>篇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获</a:t>
            </a:r>
            <a:r>
              <a:rPr lang="zh-CN" altLang="en-US" dirty="0" smtClean="0"/>
              <a:t>中华科技三等奖</a:t>
            </a:r>
            <a:r>
              <a:rPr lang="en-US" altLang="zh-CN" dirty="0" smtClean="0"/>
              <a:t>1</a:t>
            </a:r>
            <a:r>
              <a:rPr lang="zh-CN" altLang="en-US" dirty="0" smtClean="0"/>
              <a:t>项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国家</a:t>
            </a:r>
            <a:r>
              <a:rPr lang="zh-CN" altLang="en-US" dirty="0" smtClean="0"/>
              <a:t>科技二等奖</a:t>
            </a:r>
            <a:r>
              <a:rPr lang="en-US" altLang="zh-CN" dirty="0" smtClean="0"/>
              <a:t>1</a:t>
            </a:r>
            <a:r>
              <a:rPr lang="zh-CN" altLang="en-US" dirty="0" smtClean="0"/>
              <a:t>项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河南省</a:t>
            </a:r>
            <a:r>
              <a:rPr lang="zh-CN" altLang="en-US" dirty="0" smtClean="0"/>
              <a:t>科技进步二等奖</a:t>
            </a:r>
            <a:r>
              <a:rPr lang="en-US" altLang="zh-CN" dirty="0" smtClean="0"/>
              <a:t>3</a:t>
            </a:r>
            <a:r>
              <a:rPr lang="zh-CN" altLang="en-US" dirty="0" smtClean="0"/>
              <a:t>项，三等奖</a:t>
            </a:r>
            <a:r>
              <a:rPr lang="en-US" altLang="zh-CN" dirty="0" smtClean="0"/>
              <a:t>2</a:t>
            </a:r>
            <a:r>
              <a:rPr lang="zh-CN" altLang="en-US" dirty="0" smtClean="0"/>
              <a:t>项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省</a:t>
            </a:r>
            <a:r>
              <a:rPr lang="zh-CN" altLang="en-US" dirty="0" smtClean="0"/>
              <a:t>卫生厅一等奖</a:t>
            </a:r>
            <a:r>
              <a:rPr lang="en-US" altLang="zh-CN" dirty="0" smtClean="0"/>
              <a:t>2</a:t>
            </a:r>
            <a:r>
              <a:rPr lang="zh-CN" altLang="en-US" dirty="0" smtClean="0"/>
              <a:t>项，二等奖</a:t>
            </a:r>
            <a:r>
              <a:rPr lang="en-US" altLang="zh-CN" dirty="0" smtClean="0"/>
              <a:t>2</a:t>
            </a:r>
            <a:r>
              <a:rPr lang="zh-CN" altLang="en-US" dirty="0" smtClean="0"/>
              <a:t>项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39290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沈玉祥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 教授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428608"/>
            <a:ext cx="5500726" cy="3331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/>
              <a:t>河南省人民医院</a:t>
            </a:r>
            <a:r>
              <a:rPr lang="zh-CN" altLang="en-US" dirty="0" smtClean="0"/>
              <a:t>前任心血管内科主任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中华医学会心血管病分会资深</a:t>
            </a:r>
            <a:r>
              <a:rPr lang="zh-CN" altLang="en-US" dirty="0" smtClean="0"/>
              <a:t>专家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中国</a:t>
            </a:r>
            <a:r>
              <a:rPr lang="zh-CN" altLang="en-US" dirty="0" smtClean="0"/>
              <a:t>老年医学会心脑血管病专业委员会资深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河南省全民健康促进会</a:t>
            </a:r>
            <a:r>
              <a:rPr lang="zh-CN" altLang="en-US" dirty="0" smtClean="0"/>
              <a:t>心血管病防治专业委员会</a:t>
            </a:r>
            <a:r>
              <a:rPr lang="zh-CN" altLang="en-US" dirty="0" smtClean="0"/>
              <a:t>主任委员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河南省</a:t>
            </a:r>
            <a:r>
              <a:rPr lang="zh-CN" altLang="en-US" dirty="0" smtClean="0"/>
              <a:t>心血管病领域有杰出贡献的</a:t>
            </a:r>
            <a:r>
              <a:rPr lang="zh-CN" altLang="en-US" dirty="0" smtClean="0"/>
              <a:t>专家</a:t>
            </a:r>
            <a:endParaRPr lang="en-US" altLang="zh-CN" dirty="0" smtClean="0"/>
          </a:p>
        </p:txBody>
      </p:sp>
      <p:pic>
        <p:nvPicPr>
          <p:cNvPr id="5" name="图片 4" descr="2014050913072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8"/>
            <a:ext cx="2357454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39290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赵洛沙 教授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428608"/>
            <a:ext cx="55007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dirty="0" smtClean="0"/>
              <a:t>郑州大学第一附属医院心内科 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主任医师  教授  博士生导师  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河南省医学会高血压防治分会主任委员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河南省医学会心血管病分会</a:t>
            </a:r>
            <a:r>
              <a:rPr lang="zh-CN" altLang="en-US" dirty="0" smtClean="0"/>
              <a:t>副</a:t>
            </a:r>
            <a:r>
              <a:rPr lang="zh-CN" altLang="en-US" dirty="0" smtClean="0"/>
              <a:t>主任委员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中国</a:t>
            </a:r>
            <a:r>
              <a:rPr lang="zh-CN" altLang="en-US" dirty="0" smtClean="0"/>
              <a:t>高血压联盟</a:t>
            </a:r>
            <a:r>
              <a:rPr lang="zh-CN" altLang="en-US" dirty="0" smtClean="0"/>
              <a:t>理事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中华</a:t>
            </a:r>
            <a:r>
              <a:rPr lang="zh-CN" altLang="en-US" dirty="0" smtClean="0"/>
              <a:t>医学会心血管病学分会女性心脏健康学组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中国</a:t>
            </a:r>
            <a:r>
              <a:rPr lang="zh-CN" altLang="en-US" dirty="0" smtClean="0"/>
              <a:t>医师协会心血管内科医师分会女医师工作委员会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中国</a:t>
            </a:r>
            <a:r>
              <a:rPr lang="zh-CN" altLang="en-US" dirty="0" smtClean="0"/>
              <a:t>康复医学会心血管病专业委员会</a:t>
            </a:r>
            <a:r>
              <a:rPr lang="zh-CN" altLang="en-US" dirty="0" smtClean="0"/>
              <a:t>常委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中国</a:t>
            </a:r>
            <a:r>
              <a:rPr lang="zh-CN" altLang="en-US" dirty="0" smtClean="0"/>
              <a:t>医师协会心力衰竭专业委员会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河南省全民健康促进会</a:t>
            </a:r>
            <a:r>
              <a:rPr lang="zh-CN" altLang="en-US" dirty="0" smtClean="0"/>
              <a:t>心血管病防治专业委员会常务副主</a:t>
            </a:r>
            <a:r>
              <a:rPr lang="zh-CN" altLang="en-US" dirty="0" smtClean="0"/>
              <a:t>委</a:t>
            </a:r>
            <a:endParaRPr lang="zh-CN" altLang="en-US" dirty="0"/>
          </a:p>
        </p:txBody>
      </p:sp>
      <p:pic>
        <p:nvPicPr>
          <p:cNvPr id="7" name="图片 6" descr="3916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8"/>
            <a:ext cx="2286016" cy="33218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39290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关怀敏 教授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428608"/>
            <a:ext cx="5500726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dirty="0" smtClean="0"/>
              <a:t>河南中医药大学第一附属医院 主任医师  教授  博士生导师  心脏中心主任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卫生部医师行业最高奖“中国医师奖”</a:t>
            </a:r>
            <a:r>
              <a:rPr lang="zh-CN" altLang="en-US" dirty="0" smtClean="0"/>
              <a:t>获得者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中华</a:t>
            </a:r>
            <a:r>
              <a:rPr lang="zh-CN" altLang="en-US" dirty="0" smtClean="0"/>
              <a:t>中医药学会介入心脏病专家委员会</a:t>
            </a:r>
            <a:r>
              <a:rPr lang="zh-CN" altLang="en-US" dirty="0" smtClean="0"/>
              <a:t>常务委员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中国</a:t>
            </a:r>
            <a:r>
              <a:rPr lang="zh-CN" altLang="en-US" dirty="0" smtClean="0"/>
              <a:t>中西医结合学会脑心同治专业委员会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卫生部</a:t>
            </a:r>
            <a:r>
              <a:rPr lang="zh-CN" altLang="en-US" dirty="0" smtClean="0"/>
              <a:t>海峡两岸心内科学会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中国</a:t>
            </a:r>
            <a:r>
              <a:rPr lang="zh-CN" altLang="en-US" dirty="0" smtClean="0"/>
              <a:t>医师协会心血管内科分会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中国</a:t>
            </a:r>
            <a:r>
              <a:rPr lang="zh-CN" altLang="en-US" dirty="0" smtClean="0"/>
              <a:t>医师协会先心工作委员会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亚太</a:t>
            </a:r>
            <a:r>
              <a:rPr lang="zh-CN" altLang="en-US" dirty="0" smtClean="0"/>
              <a:t>先心病学会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河南省</a:t>
            </a:r>
            <a:r>
              <a:rPr lang="zh-CN" altLang="en-US" dirty="0" smtClean="0"/>
              <a:t>重点学科</a:t>
            </a:r>
            <a:r>
              <a:rPr lang="en-US" altLang="zh-CN" dirty="0" smtClean="0"/>
              <a:t>-</a:t>
            </a:r>
            <a:r>
              <a:rPr lang="zh-CN" altLang="en-US" dirty="0" smtClean="0"/>
              <a:t>河南中医学院“临床医学”学科</a:t>
            </a:r>
            <a:r>
              <a:rPr lang="zh-CN" altLang="en-US" dirty="0" smtClean="0"/>
              <a:t>带头人</a:t>
            </a:r>
            <a:endParaRPr lang="zh-CN" altLang="en-US" dirty="0"/>
          </a:p>
        </p:txBody>
      </p:sp>
      <p:pic>
        <p:nvPicPr>
          <p:cNvPr id="5" name="图片 4" descr="130515092436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7"/>
            <a:ext cx="2214578" cy="33218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39290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刘怀霖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教授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428608"/>
            <a:ext cx="5500726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dirty="0" smtClean="0"/>
              <a:t>郑州市第七人民医院  主任医师 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国务院</a:t>
            </a:r>
            <a:r>
              <a:rPr lang="zh-CN" altLang="en-US" dirty="0" smtClean="0"/>
              <a:t>特殊津贴</a:t>
            </a:r>
            <a:r>
              <a:rPr lang="zh-CN" altLang="en-US" dirty="0" smtClean="0"/>
              <a:t>获得者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河南省医学会</a:t>
            </a:r>
            <a:r>
              <a:rPr lang="zh-CN" altLang="en-US" dirty="0" smtClean="0"/>
              <a:t>心血管病专业委员会</a:t>
            </a:r>
            <a:r>
              <a:rPr lang="zh-CN" altLang="en-US" dirty="0" smtClean="0"/>
              <a:t>常务委员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河南省</a:t>
            </a:r>
            <a:r>
              <a:rPr lang="zh-CN" altLang="en-US" dirty="0" smtClean="0"/>
              <a:t>心脏起搏与电生理专业委员会副</a:t>
            </a:r>
            <a:r>
              <a:rPr lang="zh-CN" altLang="en-US" dirty="0" smtClean="0"/>
              <a:t>主任委员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河南省医师协会</a:t>
            </a:r>
            <a:r>
              <a:rPr lang="zh-CN" altLang="en-US" dirty="0" smtClean="0"/>
              <a:t>副</a:t>
            </a:r>
            <a:r>
              <a:rPr lang="zh-CN" altLang="en-US" dirty="0" smtClean="0"/>
              <a:t>会长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中华</a:t>
            </a:r>
            <a:r>
              <a:rPr lang="zh-CN" altLang="en-US" dirty="0" smtClean="0"/>
              <a:t>医学会郑州市分会副</a:t>
            </a:r>
            <a:r>
              <a:rPr lang="zh-CN" altLang="en-US" dirty="0" smtClean="0"/>
              <a:t>会长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郑州市</a:t>
            </a:r>
            <a:r>
              <a:rPr lang="zh-CN" altLang="en-US" dirty="0" smtClean="0"/>
              <a:t>医学会心血管病专业委员会</a:t>
            </a:r>
            <a:r>
              <a:rPr lang="zh-CN" altLang="en-US" dirty="0" smtClean="0"/>
              <a:t>主任委员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获</a:t>
            </a:r>
            <a:r>
              <a:rPr lang="zh-CN" altLang="en-US" dirty="0" smtClean="0"/>
              <a:t>省、市科技进步奖</a:t>
            </a:r>
            <a:r>
              <a:rPr lang="en-US" altLang="zh-CN" dirty="0" smtClean="0"/>
              <a:t>6</a:t>
            </a:r>
            <a:r>
              <a:rPr lang="zh-CN" altLang="en-US" dirty="0" smtClean="0"/>
              <a:t>项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市政府</a:t>
            </a:r>
            <a:r>
              <a:rPr lang="zh-CN" altLang="en-US" dirty="0" smtClean="0"/>
              <a:t>确定为“郑州市专业技术拔尖人才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zh-CN" altLang="en-US" dirty="0" smtClean="0"/>
              <a:t>中华</a:t>
            </a:r>
            <a:r>
              <a:rPr lang="zh-CN" altLang="en-US" dirty="0" smtClean="0"/>
              <a:t>医学会评为“全国百名优秀医生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>
              <a:lnSpc>
                <a:spcPts val="2700"/>
              </a:lnSpc>
            </a:pPr>
            <a:r>
              <a:rPr lang="en-US" altLang="zh-CN" dirty="0" smtClean="0"/>
              <a:t>2007</a:t>
            </a:r>
            <a:r>
              <a:rPr lang="zh-CN" altLang="en-US" dirty="0" smtClean="0"/>
              <a:t>年河南省“五一劳动奖章”</a:t>
            </a:r>
            <a:r>
              <a:rPr lang="zh-CN" altLang="en-US" dirty="0" smtClean="0"/>
              <a:t>获得者</a:t>
            </a:r>
            <a:endParaRPr lang="zh-CN" altLang="en-US" dirty="0"/>
          </a:p>
        </p:txBody>
      </p:sp>
      <p:pic>
        <p:nvPicPr>
          <p:cNvPr id="7" name="图片 6" descr="105449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8"/>
            <a:ext cx="2214578" cy="32302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39290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魏经汉 教授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428608"/>
            <a:ext cx="5500726" cy="4197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郑州大学第一附属医院  主任医师  教授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 </a:t>
            </a:r>
            <a:r>
              <a:rPr lang="zh-CN" altLang="en-US" dirty="0" smtClean="0"/>
              <a:t>中华</a:t>
            </a:r>
            <a:r>
              <a:rPr lang="zh-CN" altLang="en-US" dirty="0" smtClean="0"/>
              <a:t>医学会第</a:t>
            </a:r>
            <a:r>
              <a:rPr lang="en-US" altLang="zh-CN" dirty="0" smtClean="0"/>
              <a:t>22</a:t>
            </a:r>
            <a:r>
              <a:rPr lang="zh-CN" altLang="en-US" dirty="0" smtClean="0"/>
              <a:t>届全国理事 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中华</a:t>
            </a:r>
            <a:r>
              <a:rPr lang="zh-CN" altLang="en-US" dirty="0" smtClean="0"/>
              <a:t>医学会心电生理和起搏分会第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</a:t>
            </a:r>
            <a:r>
              <a:rPr lang="zh-CN" altLang="en-US" dirty="0" smtClean="0"/>
              <a:t>届全国委员 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中国</a:t>
            </a:r>
            <a:r>
              <a:rPr lang="zh-CN" altLang="en-US" dirty="0" smtClean="0"/>
              <a:t>心电学会第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en-US" altLang="zh-CN" dirty="0" smtClean="0"/>
              <a:t>5</a:t>
            </a:r>
            <a:r>
              <a:rPr lang="zh-CN" altLang="en-US" dirty="0" smtClean="0"/>
              <a:t>届常务委员 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河南医学会心血管病分会</a:t>
            </a:r>
            <a:r>
              <a:rPr lang="zh-CN" altLang="en-US" dirty="0" smtClean="0"/>
              <a:t>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en-US" altLang="zh-CN" dirty="0" smtClean="0"/>
              <a:t>5</a:t>
            </a:r>
            <a:r>
              <a:rPr lang="zh-CN" altLang="en-US" dirty="0" smtClean="0"/>
              <a:t>届副主委 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河南医学会心电学分会</a:t>
            </a:r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届副主委 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《</a:t>
            </a:r>
            <a:r>
              <a:rPr lang="zh-CN" altLang="en-US" dirty="0" smtClean="0"/>
              <a:t>临床心血管病杂志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循证心血管病杂志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心电学杂志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临床心电学杂志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实用心电学杂志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中国煤炭医学杂志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编委、常务编委。</a:t>
            </a:r>
            <a:br>
              <a:rPr lang="zh-CN" altLang="en-US" dirty="0" smtClean="0"/>
            </a:br>
            <a:r>
              <a:rPr lang="zh-CN" altLang="en-US" dirty="0" smtClean="0"/>
              <a:t>中华</a:t>
            </a:r>
            <a:r>
              <a:rPr lang="zh-CN" altLang="en-US" dirty="0" smtClean="0"/>
              <a:t>医学会资深专家会员</a:t>
            </a:r>
            <a:endParaRPr lang="en-US" altLang="zh-CN" dirty="0" smtClean="0"/>
          </a:p>
        </p:txBody>
      </p:sp>
      <p:pic>
        <p:nvPicPr>
          <p:cNvPr id="5" name="图片 4" descr="8907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3" y="428608"/>
            <a:ext cx="2143141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39290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黄振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文  教授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428608"/>
            <a:ext cx="550072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郑州大学第一附属医院  主任医师  教授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河南省</a:t>
            </a:r>
            <a:r>
              <a:rPr lang="zh-CN" altLang="en-US" dirty="0" smtClean="0"/>
              <a:t>管优秀</a:t>
            </a:r>
            <a:r>
              <a:rPr lang="zh-CN" altLang="en-US" dirty="0" smtClean="0"/>
              <a:t>专家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享受</a:t>
            </a:r>
            <a:r>
              <a:rPr lang="zh-CN" altLang="en-US" dirty="0" smtClean="0"/>
              <a:t>国务院政府</a:t>
            </a:r>
            <a:r>
              <a:rPr lang="zh-CN" altLang="en-US" dirty="0" smtClean="0"/>
              <a:t>津贴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中华</a:t>
            </a:r>
            <a:r>
              <a:rPr lang="zh-CN" altLang="en-US" dirty="0" smtClean="0"/>
              <a:t>心血管病学会常务委员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河南省心血管病学会主任委员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主编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实用心脏病学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心血管病急症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等医学专著</a:t>
            </a:r>
            <a:r>
              <a:rPr lang="en-US" altLang="zh-CN" dirty="0" smtClean="0"/>
              <a:t>18</a:t>
            </a:r>
            <a:r>
              <a:rPr lang="zh-CN" altLang="en-US" dirty="0" smtClean="0"/>
              <a:t>本，获省厅级科技进步奖</a:t>
            </a:r>
            <a:r>
              <a:rPr lang="en-US" altLang="zh-CN" dirty="0" smtClean="0"/>
              <a:t>15</a:t>
            </a:r>
            <a:r>
              <a:rPr lang="zh-CN" altLang="en-US" dirty="0" smtClean="0"/>
              <a:t>项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2005</a:t>
            </a:r>
            <a:r>
              <a:rPr lang="zh-CN" altLang="en-US" dirty="0" smtClean="0"/>
              <a:t>年、</a:t>
            </a:r>
            <a:r>
              <a:rPr lang="en-US" altLang="zh-CN" dirty="0" smtClean="0"/>
              <a:t>2006</a:t>
            </a:r>
            <a:r>
              <a:rPr lang="zh-CN" altLang="en-US" dirty="0" smtClean="0"/>
              <a:t>年卫生部医学科技进步奖特邀评审</a:t>
            </a:r>
            <a:r>
              <a:rPr lang="zh-CN" altLang="en-US" dirty="0" smtClean="0"/>
              <a:t>专家</a:t>
            </a:r>
            <a:endParaRPr lang="en-US" altLang="zh-CN" dirty="0" smtClean="0"/>
          </a:p>
        </p:txBody>
      </p:sp>
      <p:pic>
        <p:nvPicPr>
          <p:cNvPr id="7" name="图片 6" descr="6195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7"/>
            <a:ext cx="2143140" cy="32147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39290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孙国举  教授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428608"/>
            <a:ext cx="5500726" cy="3325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/>
              <a:t>郑州大学第一附属医院  主任医师  教授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河南省全民健康促进会心血管专业委员会副</a:t>
            </a:r>
            <a:r>
              <a:rPr lang="zh-CN" altLang="en-US" dirty="0" smtClean="0"/>
              <a:t>主任委员中国</a:t>
            </a:r>
            <a:r>
              <a:rPr lang="zh-CN" altLang="en-US" dirty="0" smtClean="0"/>
              <a:t>中西医结合学会微循环专业</a:t>
            </a:r>
            <a:r>
              <a:rPr lang="zh-CN" altLang="en-US" dirty="0" smtClean="0"/>
              <a:t>委员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中华</a:t>
            </a:r>
            <a:r>
              <a:rPr lang="zh-CN" altLang="en-US" dirty="0" smtClean="0"/>
              <a:t>行为医学会河南分会</a:t>
            </a:r>
            <a:r>
              <a:rPr lang="zh-CN" altLang="en-US" dirty="0" smtClean="0"/>
              <a:t>常务委员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郑州市</a:t>
            </a:r>
            <a:r>
              <a:rPr lang="zh-CN" altLang="en-US" dirty="0" smtClean="0"/>
              <a:t>医学会医疗事故技术鉴定专家库</a:t>
            </a:r>
            <a:r>
              <a:rPr lang="zh-CN" altLang="en-US" dirty="0" smtClean="0"/>
              <a:t>成员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en-US" altLang="zh-CN" dirty="0" smtClean="0"/>
          </a:p>
        </p:txBody>
      </p:sp>
      <p:pic>
        <p:nvPicPr>
          <p:cNvPr id="5" name="图片 4" descr="2676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8"/>
            <a:ext cx="2214578" cy="332186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视点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492</Words>
  <PresentationFormat>全屏显示(16:10)</PresentationFormat>
  <Paragraphs>80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视点</vt:lpstr>
      <vt:lpstr>2016年河南省全民健康促进会 心血管病防治专业委员会年会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河南省全民健康促进会 心血管病防治专业委员会年会</dc:title>
  <dc:creator>王丰</dc:creator>
  <cp:lastModifiedBy>王丰</cp:lastModifiedBy>
  <cp:revision>6</cp:revision>
  <dcterms:created xsi:type="dcterms:W3CDTF">2016-07-07T02:54:08Z</dcterms:created>
  <dcterms:modified xsi:type="dcterms:W3CDTF">2016-07-07T03:55:58Z</dcterms:modified>
</cp:coreProperties>
</file>